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302" r:id="rId5"/>
    <p:sldId id="305" r:id="rId6"/>
    <p:sldId id="262" r:id="rId7"/>
    <p:sldId id="283" r:id="rId8"/>
    <p:sldId id="286" r:id="rId9"/>
    <p:sldId id="285" r:id="rId10"/>
    <p:sldId id="308" r:id="rId11"/>
    <p:sldId id="304" r:id="rId12"/>
    <p:sldId id="295" r:id="rId13"/>
    <p:sldId id="294" r:id="rId14"/>
    <p:sldId id="276" r:id="rId15"/>
    <p:sldId id="289" r:id="rId16"/>
    <p:sldId id="298" r:id="rId17"/>
    <p:sldId id="301" r:id="rId18"/>
    <p:sldId id="297" r:id="rId19"/>
    <p:sldId id="296" r:id="rId20"/>
    <p:sldId id="299" r:id="rId21"/>
    <p:sldId id="306" r:id="rId22"/>
    <p:sldId id="303" r:id="rId23"/>
    <p:sldId id="291" r:id="rId24"/>
    <p:sldId id="292" r:id="rId25"/>
    <p:sldId id="277" r:id="rId26"/>
    <p:sldId id="281" r:id="rId27"/>
    <p:sldId id="274" r:id="rId28"/>
    <p:sldId id="309" r:id="rId29"/>
    <p:sldId id="307" r:id="rId30"/>
    <p:sldId id="27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1571" autoAdjust="0"/>
  </p:normalViewPr>
  <p:slideViewPr>
    <p:cSldViewPr>
      <p:cViewPr varScale="1">
        <p:scale>
          <a:sx n="47" d="100"/>
          <a:sy n="47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920DF-719A-4CDA-B4C2-223C86BAD098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1B5FB-7E77-4674-986B-D3DB55C3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ct.usc.edu/projects/gunslinger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1B5FB-7E77-4674-986B-D3DB55C388A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</a:t>
            </a:r>
            <a:r>
              <a:rPr lang="en-US" baseline="0" dirty="0" smtClean="0"/>
              <a:t> props, hat, badge, holster, gun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1B5FB-7E77-4674-986B-D3DB55C388A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 area</a:t>
            </a:r>
          </a:p>
          <a:p>
            <a:r>
              <a:rPr lang="en-US" dirty="0" smtClean="0"/>
              <a:t>Street</a:t>
            </a:r>
          </a:p>
          <a:p>
            <a:r>
              <a:rPr lang="en-US" dirty="0" smtClean="0"/>
              <a:t>Kiosk</a:t>
            </a:r>
          </a:p>
          <a:p>
            <a:r>
              <a:rPr lang="en-US" dirty="0" smtClean="0"/>
              <a:t>Entry</a:t>
            </a:r>
          </a:p>
          <a:p>
            <a:r>
              <a:rPr lang="en-US" dirty="0" smtClean="0"/>
              <a:t>Character</a:t>
            </a:r>
            <a:r>
              <a:rPr lang="en-US" baseline="0" dirty="0" smtClean="0"/>
              <a:t> guidance</a:t>
            </a:r>
          </a:p>
          <a:p>
            <a:r>
              <a:rPr lang="en-US" baseline="0" dirty="0" smtClean="0"/>
              <a:t>Open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1B5FB-7E77-4674-986B-D3DB55C388A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1B5FB-7E77-4674-986B-D3DB55C388A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1B5FB-7E77-4674-986B-D3DB55C388A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55D73-6773-4A79-B868-200E7240AF7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http://ict.usc.edu/projects/gunslinger/</a:t>
            </a:r>
            <a:r>
              <a:rPr lang="en-US" dirty="0" smtClean="0"/>
              <a:t> for movie Gunslinger.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1B5FB-7E77-4674-986B-D3DB55C388A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AB733-4D39-49E0-A7C4-1D36D5D9543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8B9B5-6710-4765-A616-EDB1A42DC41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1B5FB-7E77-4674-986B-D3DB55C388A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3D</a:t>
            </a:r>
            <a:r>
              <a:rPr lang="en-US" baseline="0" dirty="0" smtClean="0"/>
              <a:t> localized sound by resonating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1B5FB-7E77-4674-986B-D3DB55C388A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Classified</a:t>
            </a:r>
            <a:r>
              <a:rPr lang="en-US" baseline="0" dirty="0" smtClean="0"/>
              <a:t> by domains</a:t>
            </a:r>
          </a:p>
          <a:p>
            <a:r>
              <a:rPr lang="en-US" baseline="0" dirty="0" smtClean="0"/>
              <a:t>50 domains</a:t>
            </a:r>
          </a:p>
          <a:p>
            <a:r>
              <a:rPr lang="en-US" baseline="0" dirty="0" smtClean="0"/>
              <a:t>Three types:</a:t>
            </a:r>
          </a:p>
          <a:p>
            <a:pPr>
              <a:buFontTx/>
              <a:buChar char="-"/>
            </a:pPr>
            <a:r>
              <a:rPr lang="en-US" baseline="0" dirty="0" smtClean="0"/>
              <a:t> Free range</a:t>
            </a:r>
          </a:p>
          <a:p>
            <a:pPr>
              <a:buFontTx/>
              <a:buChar char="-"/>
            </a:pPr>
            <a:r>
              <a:rPr lang="en-US" baseline="0" dirty="0" smtClean="0"/>
              <a:t> Questions / choices</a:t>
            </a:r>
          </a:p>
          <a:p>
            <a:pPr>
              <a:buFontTx/>
              <a:buChar char="-"/>
            </a:pPr>
            <a:r>
              <a:rPr lang="en-US" baseline="0" dirty="0" smtClean="0"/>
              <a:t> Sequences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1B5FB-7E77-4674-986B-D3DB55C388A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1B5FB-7E77-4674-986B-D3DB55C388A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1B5FB-7E77-4674-986B-D3DB55C388A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g_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2088"/>
            <a:ext cx="9140825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2743200"/>
          </a:xfrm>
          <a:prstGeom prst="rect">
            <a:avLst/>
          </a:prstGeom>
          <a:solidFill>
            <a:srgbClr val="2D2D2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ic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338" y="5486400"/>
            <a:ext cx="20748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usc_logo_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867400"/>
            <a:ext cx="684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8077200" cy="914400"/>
          </a:xfrm>
        </p:spPr>
        <p:txBody>
          <a:bodyPr anchor="b"/>
          <a:lstStyle>
            <a:lvl1pPr>
              <a:lnSpc>
                <a:spcPts val="3200"/>
              </a:lnSpc>
              <a:defRPr sz="3000"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71600"/>
            <a:ext cx="8077200" cy="685800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ct val="0"/>
              </a:spcBef>
              <a:buFont typeface="Wingdings" pitchFamily="2" charset="2"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609600"/>
            <a:ext cx="2019300" cy="5180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905500" cy="5180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96240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96240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g_header_botto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6134100"/>
            <a:ext cx="9140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675438"/>
            <a:ext cx="9144000" cy="182562"/>
          </a:xfrm>
          <a:prstGeom prst="rect">
            <a:avLst/>
          </a:prstGeom>
          <a:solidFill>
            <a:srgbClr val="3C3C3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077200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6" descr="bg_header_t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75" y="0"/>
            <a:ext cx="91408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1143000"/>
            <a:ext cx="7924800" cy="0"/>
          </a:xfrm>
          <a:prstGeom prst="line">
            <a:avLst/>
          </a:prstGeom>
          <a:noFill/>
          <a:ln w="12700">
            <a:solidFill>
              <a:srgbClr val="3C3C3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14350" y="6411913"/>
            <a:ext cx="3079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fld id="{27BC5CE7-0F0E-4D7F-90CF-D8BD31F9E339}" type="slidenum">
              <a:rPr lang="en-US" sz="800">
                <a:solidFill>
                  <a:srgbClr val="5A5A5A"/>
                </a:solidFill>
                <a:latin typeface="Helvetica" pitchFamily="34" charset="0"/>
              </a:rPr>
              <a:pPr algn="l">
                <a:defRPr/>
              </a:pPr>
              <a:t>‹#›</a:t>
            </a:fld>
            <a:endParaRPr lang="en-US" sz="800">
              <a:solidFill>
                <a:srgbClr val="5A5A5A"/>
              </a:solidFill>
              <a:latin typeface="Helvetica" pitchFamily="34" charset="0"/>
            </a:endParaRPr>
          </a:p>
        </p:txBody>
      </p:sp>
      <p:pic>
        <p:nvPicPr>
          <p:cNvPr id="1033" name="Picture 9" descr="ict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5825" y="6019800"/>
            <a:ext cx="12985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828800" y="6858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endParaRPr lang="en-US" sz="2400"/>
          </a:p>
        </p:txBody>
      </p:sp>
      <p:pic>
        <p:nvPicPr>
          <p:cNvPr id="1035" name="Picture 11" descr="STTC_official_logo20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48163" y="6172200"/>
            <a:ext cx="45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usc_logo_bw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5363" y="6361113"/>
            <a:ext cx="3476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E153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E15300"/>
          </a:solidFill>
          <a:latin typeface="Helvetica" pitchFamily="34" charset="0"/>
          <a:ea typeface="ＭＳ Ｐゴシック" pitchFamily="34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E15300"/>
          </a:solidFill>
          <a:latin typeface="Helvetica" pitchFamily="34" charset="0"/>
          <a:ea typeface="ＭＳ Ｐゴシック" pitchFamily="34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E15300"/>
          </a:solidFill>
          <a:latin typeface="Helvetica" pitchFamily="34" charset="0"/>
          <a:ea typeface="ＭＳ Ｐゴシック" pitchFamily="34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E15300"/>
          </a:solidFill>
          <a:latin typeface="Helvetica" pitchFamily="34" charset="0"/>
          <a:ea typeface="ＭＳ Ｐゴシック" pitchFamily="34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E15300"/>
          </a:solidFill>
          <a:latin typeface="Helvetica" pitchFamily="34" charset="0"/>
          <a:ea typeface="ＭＳ Ｐゴシック" pitchFamily="34" charset="-128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E15300"/>
          </a:solidFill>
          <a:latin typeface="Helvetica" pitchFamily="34" charset="0"/>
          <a:ea typeface="ＭＳ Ｐゴシック" pitchFamily="34" charset="-128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E15300"/>
          </a:solidFill>
          <a:latin typeface="Helvetica" pitchFamily="34" charset="0"/>
          <a:ea typeface="ＭＳ Ｐゴシック" pitchFamily="34" charset="-128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E15300"/>
          </a:solidFill>
          <a:latin typeface="Helvetic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rgbClr val="5A5A5A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A5A5A"/>
        </a:buClr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5A5A5A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5A5A5A"/>
        </a:buClr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5A5A5A"/>
        </a:buClr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5A5A5A"/>
        </a:buClr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5A5A5A"/>
        </a:buClr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5A5A5A"/>
        </a:buClr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5A5A5A"/>
        </a:buClr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gunslinger\svn_gunslinger_clean\data\Sounds\H_0601-my_name_is_harmony-b.wav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file:///C:\gunslinger\svn_gunslinger_clean\data\Sounds\H_0130-you_married_ranger.wav" TargetMode="External"/><Relationship Id="rId7" Type="http://schemas.openxmlformats.org/officeDocument/2006/relationships/image" Target="../media/image30.jpeg"/><Relationship Id="rId2" Type="http://schemas.openxmlformats.org/officeDocument/2006/relationships/audio" Target="file:///C:\gunslinger\svn_gunslinger_clean\data\Sounds\U_0073-citified_name-a.wav" TargetMode="External"/><Relationship Id="rId1" Type="http://schemas.openxmlformats.org/officeDocument/2006/relationships/audio" Target="file:///C:\gunslinger\svn_gunslinger_clean\data\Sounds\U_0093-im_utah_this_is_my_saloon.wav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27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Gunslinger_Spring_2009.mp4" TargetMode="Externa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305800" cy="1984375"/>
          </a:xfrm>
        </p:spPr>
        <p:txBody>
          <a:bodyPr>
            <a:normAutofit/>
          </a:bodyPr>
          <a:lstStyle/>
          <a:p>
            <a:r>
              <a:rPr lang="en-US" sz="6400" dirty="0" smtClean="0"/>
              <a:t>Creating Gunslinger</a:t>
            </a:r>
            <a:br>
              <a:rPr lang="en-US" sz="6400" dirty="0" smtClean="0"/>
            </a:b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2700" dirty="0" smtClean="0">
                <a:solidFill>
                  <a:schemeClr val="tx1"/>
                </a:solidFill>
              </a:rPr>
              <a:t>By Far the World's Most Fun Mixed-Reality, Multi-Agent, Story-Driven, Interactive Experience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962400"/>
            <a:ext cx="74676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Arno Hartholt, Kim LeMasters, Jonathan Gratch, Stacy Marsella, David Traum, Louis-Philippe Morency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Localized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hartholt\Desktop\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143000"/>
            <a:ext cx="6604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86200" y="1066800"/>
            <a:ext cx="1219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  <a:ea typeface="ＭＳ Ｐゴシック" pitchFamily="34" charset="-128"/>
              </a:rPr>
              <a:t>Intro &amp;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Smalltalk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886200" y="1905000"/>
            <a:ext cx="1219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  <a:ea typeface="ＭＳ Ｐゴシック" pitchFamily="34" charset="-128"/>
              </a:rPr>
              <a:t>Rio’s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Entry 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2819400"/>
            <a:ext cx="1219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  <a:ea typeface="ＭＳ Ｐゴシック" pitchFamily="34" charset="-128"/>
              </a:rPr>
              <a:t>Practice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953000" y="28194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  <a:ea typeface="ＭＳ Ｐゴシック" pitchFamily="34" charset="-128"/>
              </a:rPr>
              <a:t>Disengage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905000" y="3733800"/>
            <a:ext cx="1219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  <a:ea typeface="ＭＳ Ｐゴシック" pitchFamily="34" charset="-128"/>
              </a:rPr>
              <a:t>Ambush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172200" y="4419600"/>
            <a:ext cx="1219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  <a:ea typeface="ＭＳ Ｐゴシック" pitchFamily="34" charset="-128"/>
              </a:rPr>
              <a:t>Rio’s Entry 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905000" y="4572000"/>
            <a:ext cx="1219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  <a:ea typeface="ＭＳ Ｐゴシック" pitchFamily="34" charset="-128"/>
              </a:rPr>
              <a:t>Rio’s Entry 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7200" y="5486400"/>
            <a:ext cx="1219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  <a:ea typeface="ＭＳ Ｐゴシック" pitchFamily="34" charset="-128"/>
              </a:rPr>
              <a:t>Rio Dies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905000" y="5486400"/>
            <a:ext cx="1219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  <a:ea typeface="ＭＳ Ｐゴシック" pitchFamily="34" charset="-128"/>
              </a:rPr>
              <a:t>Rio &amp; Utah Die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352800" y="5486400"/>
            <a:ext cx="1219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  <a:ea typeface="ＭＳ Ｐゴシック" pitchFamily="34" charset="-128"/>
              </a:rPr>
              <a:t>Ranger Dies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486400" y="5486400"/>
            <a:ext cx="1219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  <a:ea typeface="ＭＳ Ｐゴシック" pitchFamily="34" charset="-128"/>
              </a:rPr>
              <a:t>Rio Dies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934200" y="5486400"/>
            <a:ext cx="1219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  <a:ea typeface="ＭＳ Ｐゴシック" pitchFamily="34" charset="-128"/>
              </a:rPr>
              <a:t>Ranger Dies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Arrow Connector 26"/>
          <p:cNvCxnSpPr>
            <a:stCxn id="5" idx="2"/>
            <a:endCxn id="11" idx="0"/>
          </p:cNvCxnSpPr>
          <p:nvPr/>
        </p:nvCxnSpPr>
        <p:spPr bwMode="auto">
          <a:xfrm rot="5400000">
            <a:off x="4381500" y="1790700"/>
            <a:ext cx="228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1" idx="2"/>
            <a:endCxn id="13" idx="0"/>
          </p:cNvCxnSpPr>
          <p:nvPr/>
        </p:nvCxnSpPr>
        <p:spPr bwMode="auto">
          <a:xfrm rot="16200000" flipH="1">
            <a:off x="4895850" y="2114550"/>
            <a:ext cx="304800" cy="11049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hape 55"/>
          <p:cNvCxnSpPr>
            <a:stCxn id="11" idx="2"/>
            <a:endCxn id="12" idx="0"/>
          </p:cNvCxnSpPr>
          <p:nvPr/>
        </p:nvCxnSpPr>
        <p:spPr bwMode="auto">
          <a:xfrm rot="5400000">
            <a:off x="3848100" y="2171700"/>
            <a:ext cx="304800" cy="9906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12" idx="2"/>
            <a:endCxn id="14" idx="0"/>
          </p:cNvCxnSpPr>
          <p:nvPr/>
        </p:nvCxnSpPr>
        <p:spPr bwMode="auto">
          <a:xfrm rot="5400000">
            <a:off x="2857500" y="3086100"/>
            <a:ext cx="304800" cy="9906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3" idx="2"/>
            <a:endCxn id="16" idx="0"/>
          </p:cNvCxnSpPr>
          <p:nvPr/>
        </p:nvCxnSpPr>
        <p:spPr bwMode="auto">
          <a:xfrm rot="16200000" flipH="1">
            <a:off x="5695950" y="3333750"/>
            <a:ext cx="990600" cy="11811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4" idx="2"/>
            <a:endCxn id="19" idx="0"/>
          </p:cNvCxnSpPr>
          <p:nvPr/>
        </p:nvCxnSpPr>
        <p:spPr bwMode="auto">
          <a:xfrm rot="5400000">
            <a:off x="2400300" y="4457700"/>
            <a:ext cx="228600" cy="158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2" idx="2"/>
            <a:endCxn id="16" idx="0"/>
          </p:cNvCxnSpPr>
          <p:nvPr/>
        </p:nvCxnSpPr>
        <p:spPr bwMode="auto">
          <a:xfrm rot="16200000" flipH="1">
            <a:off x="4648200" y="2286000"/>
            <a:ext cx="990600" cy="32766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9" idx="2"/>
            <a:endCxn id="20" idx="0"/>
          </p:cNvCxnSpPr>
          <p:nvPr/>
        </p:nvCxnSpPr>
        <p:spPr bwMode="auto">
          <a:xfrm rot="5400000">
            <a:off x="1638300" y="4610100"/>
            <a:ext cx="304800" cy="14478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endCxn id="21" idx="0"/>
          </p:cNvCxnSpPr>
          <p:nvPr/>
        </p:nvCxnSpPr>
        <p:spPr bwMode="auto">
          <a:xfrm rot="5400000">
            <a:off x="2400300" y="5372100"/>
            <a:ext cx="228600" cy="158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19" idx="2"/>
            <a:endCxn id="22" idx="0"/>
          </p:cNvCxnSpPr>
          <p:nvPr/>
        </p:nvCxnSpPr>
        <p:spPr bwMode="auto">
          <a:xfrm rot="16200000" flipH="1">
            <a:off x="3086100" y="4610100"/>
            <a:ext cx="304800" cy="14478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16" idx="2"/>
            <a:endCxn id="24" idx="0"/>
          </p:cNvCxnSpPr>
          <p:nvPr/>
        </p:nvCxnSpPr>
        <p:spPr bwMode="auto">
          <a:xfrm rot="5400000">
            <a:off x="6210300" y="4914900"/>
            <a:ext cx="457200" cy="6858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16" idx="2"/>
            <a:endCxn id="25" idx="0"/>
          </p:cNvCxnSpPr>
          <p:nvPr/>
        </p:nvCxnSpPr>
        <p:spPr bwMode="auto">
          <a:xfrm rot="16200000" flipH="1">
            <a:off x="6934200" y="4876800"/>
            <a:ext cx="4572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_0601-my_name_is_harmony-b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10600" y="5562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Story state: </a:t>
            </a:r>
            <a:r>
              <a:rPr lang="en-US" dirty="0" err="1" smtClean="0"/>
              <a:t>utah</a:t>
            </a:r>
            <a:r>
              <a:rPr lang="en-US" dirty="0" smtClean="0"/>
              <a:t>-harmony-</a:t>
            </a:r>
            <a:r>
              <a:rPr lang="en-US" dirty="0" err="1" smtClean="0"/>
              <a:t>smalltalk</a:t>
            </a:r>
            <a:endParaRPr lang="en-US" dirty="0" smtClean="0"/>
          </a:p>
          <a:p>
            <a:r>
              <a:rPr lang="en-US" dirty="0" smtClean="0"/>
              <a:t>Ranger input</a:t>
            </a:r>
          </a:p>
          <a:p>
            <a:pPr lvl="1"/>
            <a:r>
              <a:rPr lang="en-US" dirty="0" smtClean="0"/>
              <a:t>“What is your name?”</a:t>
            </a:r>
          </a:p>
          <a:p>
            <a:pPr lvl="1"/>
            <a:r>
              <a:rPr lang="en-US" dirty="0" smtClean="0"/>
              <a:t>Facing Harmony</a:t>
            </a:r>
          </a:p>
          <a:p>
            <a:r>
              <a:rPr lang="en-US" dirty="0" smtClean="0"/>
              <a:t>Response</a:t>
            </a:r>
          </a:p>
          <a:p>
            <a:pPr lvl="1"/>
            <a:r>
              <a:rPr lang="en-US" dirty="0" smtClean="0"/>
              <a:t>Harmony: “My name is Harmony.”</a:t>
            </a:r>
          </a:p>
          <a:p>
            <a:pPr lvl="1"/>
            <a:r>
              <a:rPr lang="en-US" dirty="0" smtClean="0"/>
              <a:t>No state change</a:t>
            </a:r>
          </a:p>
        </p:txBody>
      </p:sp>
      <p:pic>
        <p:nvPicPr>
          <p:cNvPr id="4" name="Picture 2" descr="C:\Fraps\GSMain 2010-07-10 08-51-39-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524000"/>
            <a:ext cx="4023360" cy="2514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8153400" y="5334000"/>
            <a:ext cx="838200" cy="6096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7171" name="Picture 3" descr="C:\Fraps\GSMain 2010-07-10 08-53-26-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4440" y="1524000"/>
            <a:ext cx="402336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Fraps\GSMain 2010-07-10 09-06-26-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4440" y="1524000"/>
            <a:ext cx="4023360" cy="251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Story state: </a:t>
            </a:r>
            <a:r>
              <a:rPr lang="en-US" dirty="0" err="1" smtClean="0"/>
              <a:t>utah</a:t>
            </a:r>
            <a:r>
              <a:rPr lang="en-US" dirty="0" smtClean="0"/>
              <a:t>-harmony-</a:t>
            </a:r>
            <a:r>
              <a:rPr lang="en-US" dirty="0" err="1" smtClean="0"/>
              <a:t>smalltalk</a:t>
            </a:r>
            <a:endParaRPr lang="en-US" dirty="0" smtClean="0"/>
          </a:p>
          <a:p>
            <a:r>
              <a:rPr lang="en-US" dirty="0" smtClean="0"/>
              <a:t>Ranger input</a:t>
            </a:r>
          </a:p>
          <a:p>
            <a:pPr lvl="1"/>
            <a:r>
              <a:rPr lang="en-US" dirty="0" smtClean="0"/>
              <a:t>“What is your name?”</a:t>
            </a:r>
          </a:p>
          <a:p>
            <a:pPr lvl="1"/>
            <a:r>
              <a:rPr lang="en-US" dirty="0" smtClean="0"/>
              <a:t>Facing Utah</a:t>
            </a:r>
          </a:p>
          <a:p>
            <a:r>
              <a:rPr lang="en-US" dirty="0" smtClean="0"/>
              <a:t>Response</a:t>
            </a:r>
          </a:p>
          <a:p>
            <a:pPr lvl="1"/>
            <a:r>
              <a:rPr lang="en-US" dirty="0" smtClean="0"/>
              <a:t>Utah: “My name is Utah. This here</a:t>
            </a:r>
          </a:p>
          <a:p>
            <a:pPr lvl="1">
              <a:buNone/>
            </a:pPr>
            <a:r>
              <a:rPr lang="en-US" dirty="0" smtClean="0"/>
              <a:t>	is my saloon. And you are?”</a:t>
            </a:r>
          </a:p>
          <a:p>
            <a:pPr lvl="1"/>
            <a:r>
              <a:rPr lang="en-US" dirty="0" smtClean="0"/>
              <a:t>State change to ranger-name</a:t>
            </a:r>
          </a:p>
          <a:p>
            <a:r>
              <a:rPr lang="en-US" dirty="0" smtClean="0"/>
              <a:t>Ranger input</a:t>
            </a:r>
          </a:p>
          <a:p>
            <a:pPr lvl="1"/>
            <a:r>
              <a:rPr lang="en-US" dirty="0" smtClean="0"/>
              <a:t>“I’m Jon.” </a:t>
            </a:r>
          </a:p>
          <a:p>
            <a:r>
              <a:rPr lang="en-US" dirty="0" smtClean="0"/>
              <a:t>Response</a:t>
            </a:r>
          </a:p>
          <a:p>
            <a:pPr lvl="1"/>
            <a:r>
              <a:rPr lang="en-US" dirty="0" smtClean="0"/>
              <a:t>Utah: “That’s a citified name if I ever heard one. I think Ranger fits you better.”</a:t>
            </a:r>
          </a:p>
          <a:p>
            <a:pPr lvl="1"/>
            <a:r>
              <a:rPr lang="en-US" dirty="0" smtClean="0"/>
              <a:t>Harmony: “Ranger. Well, that sounds dangerous. Are you married, Ranger?”</a:t>
            </a:r>
          </a:p>
          <a:p>
            <a:pPr lvl="1"/>
            <a:r>
              <a:rPr lang="en-US" dirty="0" smtClean="0"/>
              <a:t>State change to ranger-married</a:t>
            </a:r>
          </a:p>
          <a:p>
            <a:endParaRPr lang="en-US" dirty="0"/>
          </a:p>
        </p:txBody>
      </p:sp>
      <p:pic>
        <p:nvPicPr>
          <p:cNvPr id="9" name="U_0093-im_utah_this_is_my_saloo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34400" y="5715000"/>
            <a:ext cx="304800" cy="304800"/>
          </a:xfrm>
          <a:prstGeom prst="rect">
            <a:avLst/>
          </a:prstGeom>
        </p:spPr>
      </p:pic>
      <p:pic>
        <p:nvPicPr>
          <p:cNvPr id="10" name="U_0073-citified_name-a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458200" y="5638800"/>
            <a:ext cx="304800" cy="304800"/>
          </a:xfrm>
          <a:prstGeom prst="rect">
            <a:avLst/>
          </a:prstGeom>
        </p:spPr>
      </p:pic>
      <p:pic>
        <p:nvPicPr>
          <p:cNvPr id="11" name="H_0130-you_married_ranger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/>
          <a:stretch>
            <a:fillRect/>
          </a:stretch>
        </p:blipFill>
        <p:spPr>
          <a:xfrm>
            <a:off x="8534400" y="5791200"/>
            <a:ext cx="304800" cy="304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8229600" y="5486400"/>
            <a:ext cx="838200" cy="6096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6148" name="Picture 4" descr="C:\Fraps\GSMain 2010-07-10 09-06-49-9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44440" y="1524000"/>
            <a:ext cx="4023360" cy="2514600"/>
          </a:xfrm>
          <a:prstGeom prst="rect">
            <a:avLst/>
          </a:prstGeom>
          <a:noFill/>
        </p:spPr>
      </p:pic>
      <p:pic>
        <p:nvPicPr>
          <p:cNvPr id="6151" name="Picture 7" descr="C:\Fraps\GSMain 2010-07-10 09-05-31-7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44440" y="1524000"/>
            <a:ext cx="4023360" cy="2514600"/>
          </a:xfrm>
          <a:prstGeom prst="rect">
            <a:avLst/>
          </a:prstGeom>
          <a:noFill/>
        </p:spPr>
      </p:pic>
      <p:pic>
        <p:nvPicPr>
          <p:cNvPr id="6149" name="Picture 5" descr="C:\Fraps\GSMain 2010-07-10 09-06-43-8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44440" y="1524000"/>
            <a:ext cx="4023360" cy="2514600"/>
          </a:xfrm>
          <a:prstGeom prst="rect">
            <a:avLst/>
          </a:prstGeom>
          <a:noFill/>
        </p:spPr>
      </p:pic>
      <p:pic>
        <p:nvPicPr>
          <p:cNvPr id="8" name="Picture 3" descr="C:\Fraps\GSMain 2010-07-10 08-53-26-2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44440" y="1524000"/>
            <a:ext cx="402336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4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1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9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 Traditional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1200" dirty="0" smtClean="0"/>
              <a:t>Tension between progress/research and fun</a:t>
            </a:r>
          </a:p>
          <a:p>
            <a:r>
              <a:rPr lang="en-US" kern="1200" dirty="0" smtClean="0"/>
              <a:t>Application often slave to the technology and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1200" dirty="0" smtClean="0"/>
              <a:t>Fun first, AI second</a:t>
            </a:r>
          </a:p>
          <a:p>
            <a:r>
              <a:rPr lang="en-US" dirty="0" smtClean="0"/>
              <a:t>User experience is central</a:t>
            </a:r>
          </a:p>
          <a:p>
            <a:pPr lvl="1"/>
            <a:r>
              <a:rPr lang="en-US" dirty="0" smtClean="0"/>
              <a:t>Single participant</a:t>
            </a:r>
          </a:p>
          <a:p>
            <a:pPr lvl="1"/>
            <a:r>
              <a:rPr lang="en-US" dirty="0" smtClean="0"/>
              <a:t>One time experience</a:t>
            </a:r>
          </a:p>
          <a:p>
            <a:r>
              <a:rPr lang="en-US" kern="1200" dirty="0" smtClean="0"/>
              <a:t>Guide participants within story and keep them engaged</a:t>
            </a:r>
          </a:p>
          <a:p>
            <a:r>
              <a:rPr lang="en-US" kern="1200" dirty="0" smtClean="0"/>
              <a:t>Two key design principles</a:t>
            </a:r>
          </a:p>
          <a:p>
            <a:pPr lvl="1"/>
            <a:r>
              <a:rPr lang="en-US" kern="1200" dirty="0" smtClean="0"/>
              <a:t>Provide total immersion</a:t>
            </a:r>
          </a:p>
          <a:p>
            <a:pPr lvl="1"/>
            <a:r>
              <a:rPr lang="en-US" kern="1200" dirty="0" smtClean="0"/>
              <a:t>Give illusion of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Immersion – Props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artholt\Desktop\IVAPosterPics\Still Life\IMG_0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4295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Immersion – Physical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hartholt\Desktop\3D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449654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Immersion – Ease in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artholt\Desktop\20100305_isometr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478" y="1143001"/>
            <a:ext cx="8756685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Immersion – Story &amp;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story arc and elements</a:t>
            </a:r>
          </a:p>
          <a:p>
            <a:pPr lvl="1"/>
            <a:r>
              <a:rPr lang="en-US" dirty="0" smtClean="0"/>
              <a:t>Highs and lows, flow of the story</a:t>
            </a:r>
          </a:p>
          <a:p>
            <a:pPr lvl="1"/>
            <a:r>
              <a:rPr lang="en-US" dirty="0" smtClean="0"/>
              <a:t>Anticipation</a:t>
            </a:r>
          </a:p>
          <a:p>
            <a:pPr lvl="1"/>
            <a:r>
              <a:rPr lang="en-US" dirty="0" smtClean="0"/>
              <a:t>Climax</a:t>
            </a:r>
          </a:p>
          <a:p>
            <a:pPr lvl="1"/>
            <a:r>
              <a:rPr lang="en-US" dirty="0" smtClean="0"/>
              <a:t>Obstacles</a:t>
            </a:r>
          </a:p>
          <a:p>
            <a:r>
              <a:rPr lang="en-US" dirty="0" smtClean="0"/>
              <a:t>Fleshed out characters </a:t>
            </a:r>
          </a:p>
          <a:p>
            <a:pPr lvl="1"/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Personality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Feelings</a:t>
            </a:r>
          </a:p>
          <a:p>
            <a:r>
              <a:rPr lang="en-US" dirty="0" smtClean="0"/>
              <a:t>Professional writer and 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Gunslinger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Gunslinger Architecture &amp; Technology</a:t>
            </a:r>
          </a:p>
          <a:p>
            <a:r>
              <a:rPr lang="en-US" dirty="0" smtClean="0"/>
              <a:t>Design Approach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Immersion – Professional Creators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Writer</a:t>
            </a:r>
          </a:p>
          <a:p>
            <a:r>
              <a:rPr lang="en-US" dirty="0" smtClean="0"/>
              <a:t>Set designers </a:t>
            </a:r>
          </a:p>
          <a:p>
            <a:r>
              <a:rPr lang="en-US" dirty="0" smtClean="0"/>
              <a:t>Set constructor</a:t>
            </a:r>
          </a:p>
          <a:p>
            <a:r>
              <a:rPr lang="en-US" dirty="0" smtClean="0"/>
              <a:t>Cinematographer</a:t>
            </a:r>
          </a:p>
          <a:p>
            <a:r>
              <a:rPr lang="en-US" dirty="0" smtClean="0"/>
              <a:t>Director</a:t>
            </a:r>
          </a:p>
          <a:p>
            <a:r>
              <a:rPr lang="en-US" dirty="0" smtClean="0"/>
              <a:t>Voice actors</a:t>
            </a:r>
          </a:p>
          <a:p>
            <a:r>
              <a:rPr lang="en-US" dirty="0" smtClean="0"/>
              <a:t>Motion caption actors</a:t>
            </a:r>
          </a:p>
          <a:p>
            <a:r>
              <a:rPr lang="en-US" dirty="0" smtClean="0"/>
              <a:t>Sound design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Immersion – Mood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Tense</a:t>
            </a:r>
          </a:p>
          <a:p>
            <a:r>
              <a:rPr lang="en-US" dirty="0" smtClean="0"/>
              <a:t>Set at night, dramatically lit</a:t>
            </a:r>
          </a:p>
          <a:p>
            <a:r>
              <a:rPr lang="en-US" dirty="0" smtClean="0"/>
              <a:t>Thunderstorm, rain, lightning</a:t>
            </a:r>
          </a:p>
          <a:p>
            <a:r>
              <a:rPr lang="en-US" dirty="0" smtClean="0"/>
              <a:t>Visuals, touch, sound (maybe smell)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Illusion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Participants need to know what to do</a:t>
            </a:r>
          </a:p>
          <a:p>
            <a:r>
              <a:rPr lang="en-US" dirty="0" smtClean="0"/>
              <a:t>Participants need to feel their actions have effects and meaning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Illusion of Control – What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Iconic genre and themes </a:t>
            </a:r>
          </a:p>
          <a:p>
            <a:pPr lvl="1"/>
            <a:r>
              <a:rPr lang="en-US" dirty="0" smtClean="0"/>
              <a:t>Western</a:t>
            </a:r>
          </a:p>
          <a:p>
            <a:pPr lvl="1"/>
            <a:r>
              <a:rPr lang="en-US" dirty="0" smtClean="0"/>
              <a:t>Good guy vs. bad guy</a:t>
            </a:r>
          </a:p>
          <a:p>
            <a:pPr lvl="1"/>
            <a:r>
              <a:rPr lang="en-US" dirty="0" smtClean="0"/>
              <a:t>Damsel in distress</a:t>
            </a:r>
          </a:p>
          <a:p>
            <a:pPr lvl="1"/>
            <a:r>
              <a:rPr lang="en-US" dirty="0" smtClean="0"/>
              <a:t>Duel</a:t>
            </a:r>
          </a:p>
          <a:p>
            <a:r>
              <a:rPr lang="en-US" dirty="0" smtClean="0"/>
              <a:t>Reinforce central themes with preshow</a:t>
            </a:r>
          </a:p>
          <a:p>
            <a:pPr lvl="1"/>
            <a:r>
              <a:rPr lang="en-US" dirty="0" smtClean="0"/>
              <a:t>Sets up the world and story</a:t>
            </a:r>
          </a:p>
          <a:p>
            <a:pPr lvl="1"/>
            <a:r>
              <a:rPr lang="en-US" dirty="0" smtClean="0"/>
              <a:t>Introduces characters</a:t>
            </a:r>
          </a:p>
          <a:p>
            <a:pPr lvl="1"/>
            <a:r>
              <a:rPr lang="en-US" dirty="0" smtClean="0"/>
              <a:t>Introduces Ranger goals</a:t>
            </a:r>
          </a:p>
          <a:p>
            <a:pPr lvl="1"/>
            <a:r>
              <a:rPr lang="en-US" dirty="0" smtClean="0"/>
              <a:t>Provides hints and tips</a:t>
            </a:r>
          </a:p>
          <a:p>
            <a:r>
              <a:rPr lang="en-US" dirty="0" smtClean="0"/>
              <a:t>Character guidance</a:t>
            </a:r>
          </a:p>
          <a:p>
            <a:pPr lvl="1"/>
            <a:r>
              <a:rPr lang="en-US" dirty="0" smtClean="0"/>
              <a:t>Offer advice</a:t>
            </a:r>
          </a:p>
          <a:p>
            <a:pPr lvl="1"/>
            <a:r>
              <a:rPr lang="en-US" dirty="0" smtClean="0"/>
              <a:t>Answer questions</a:t>
            </a:r>
          </a:p>
          <a:p>
            <a:pPr lvl="1"/>
            <a:r>
              <a:rPr lang="en-US" dirty="0" smtClean="0"/>
              <a:t>Force choices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Illusion of Control – Actions Have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Characters always react to participant</a:t>
            </a:r>
          </a:p>
          <a:p>
            <a:pPr lvl="1"/>
            <a:r>
              <a:rPr lang="en-US" dirty="0" smtClean="0"/>
              <a:t>Verbally, asking and answering questions</a:t>
            </a:r>
          </a:p>
          <a:p>
            <a:pPr lvl="1"/>
            <a:r>
              <a:rPr lang="en-US" dirty="0" smtClean="0"/>
              <a:t>Nonverbally, looking at Ranger and others</a:t>
            </a:r>
          </a:p>
          <a:p>
            <a:r>
              <a:rPr lang="en-US" dirty="0" smtClean="0"/>
              <a:t>Participant can interrupt characters</a:t>
            </a:r>
          </a:p>
          <a:p>
            <a:pPr lvl="1"/>
            <a:r>
              <a:rPr lang="en-US" dirty="0" smtClean="0"/>
              <a:t>Verbally, depending on character state</a:t>
            </a:r>
          </a:p>
          <a:p>
            <a:pPr lvl="1"/>
            <a:r>
              <a:rPr lang="en-US" dirty="0" smtClean="0"/>
              <a:t>Nonverbally, drawing gun</a:t>
            </a:r>
          </a:p>
          <a:p>
            <a:r>
              <a:rPr lang="en-US" dirty="0" smtClean="0"/>
              <a:t>Mix of open ended and scripted interactions</a:t>
            </a:r>
          </a:p>
          <a:p>
            <a:r>
              <a:rPr lang="en-US" dirty="0" smtClean="0"/>
              <a:t>Offer small and big choices</a:t>
            </a:r>
          </a:p>
          <a:p>
            <a:r>
              <a:rPr lang="en-US" dirty="0" smtClean="0"/>
              <a:t>Inaction leads to defeat</a:t>
            </a:r>
          </a:p>
          <a:p>
            <a:r>
              <a:rPr lang="en-US" dirty="0" smtClean="0"/>
              <a:t>Design for multiple personalities</a:t>
            </a:r>
          </a:p>
          <a:p>
            <a:pPr lvl="1"/>
            <a:r>
              <a:rPr lang="en-US" dirty="0" smtClean="0"/>
              <a:t>Timid</a:t>
            </a:r>
          </a:p>
          <a:p>
            <a:pPr lvl="1"/>
            <a:r>
              <a:rPr lang="en-US" dirty="0" smtClean="0"/>
              <a:t>Aggressive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mid development</a:t>
            </a:r>
          </a:p>
          <a:p>
            <a:r>
              <a:rPr lang="en-US" dirty="0" smtClean="0"/>
              <a:t>Formal user studies yet to be performed</a:t>
            </a:r>
          </a:p>
          <a:p>
            <a:r>
              <a:rPr lang="en-US" dirty="0" smtClean="0"/>
              <a:t>Informal feedback so far has been great</a:t>
            </a:r>
          </a:p>
          <a:p>
            <a:pPr lvl="1"/>
            <a:r>
              <a:rPr lang="en-US" dirty="0" smtClean="0"/>
              <a:t>People love the real life set</a:t>
            </a:r>
          </a:p>
          <a:p>
            <a:pPr lvl="1"/>
            <a:r>
              <a:rPr lang="en-US" dirty="0" smtClean="0"/>
              <a:t>Characters responding correctly to participant’s verbal and nonverbal actions is very powerful</a:t>
            </a:r>
          </a:p>
          <a:p>
            <a:pPr lvl="1"/>
            <a:r>
              <a:rPr lang="en-US" dirty="0" smtClean="0"/>
              <a:t>Combination of participant and character initiative is very powerful</a:t>
            </a:r>
          </a:p>
          <a:p>
            <a:pPr lvl="1"/>
            <a:r>
              <a:rPr lang="en-US" dirty="0" smtClean="0"/>
              <a:t>“I would definitely pay for this experience”</a:t>
            </a:r>
          </a:p>
          <a:p>
            <a:pPr lvl="1"/>
            <a:r>
              <a:rPr lang="en-US" dirty="0" smtClean="0"/>
              <a:t>“This isn’t fun, it’s stressful!”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Combination of relative simple techniques can be powerful</a:t>
            </a:r>
          </a:p>
          <a:p>
            <a:r>
              <a:rPr lang="en-US" dirty="0" smtClean="0"/>
              <a:t>Use of traditional story techniques useful</a:t>
            </a:r>
          </a:p>
          <a:p>
            <a:r>
              <a:rPr lang="en-US" dirty="0" smtClean="0"/>
              <a:t>Participant personality important</a:t>
            </a:r>
          </a:p>
          <a:p>
            <a:r>
              <a:rPr lang="en-US" dirty="0" smtClean="0"/>
              <a:t>Location of characters </a:t>
            </a:r>
          </a:p>
          <a:p>
            <a:r>
              <a:rPr lang="en-US" dirty="0" smtClean="0"/>
              <a:t>Character’s attitude</a:t>
            </a:r>
          </a:p>
          <a:p>
            <a:r>
              <a:rPr lang="en-US" dirty="0" smtClean="0"/>
              <a:t>Be consistent in every aspect in order to keep people engaged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Multimodal fusion (speech and vision)</a:t>
            </a:r>
          </a:p>
          <a:p>
            <a:pPr lvl="0"/>
            <a:r>
              <a:rPr lang="en-US" dirty="0" smtClean="0"/>
              <a:t>Modeling multi-party dynamics &amp; gaze behaviors</a:t>
            </a:r>
          </a:p>
          <a:p>
            <a:pPr lvl="0"/>
            <a:r>
              <a:rPr lang="en-US" dirty="0" smtClean="0"/>
              <a:t>Listener backchannel prediction</a:t>
            </a:r>
          </a:p>
          <a:p>
            <a:pPr lvl="0"/>
            <a:r>
              <a:rPr lang="en-US" dirty="0" smtClean="0"/>
              <a:t>Facial expression recognition</a:t>
            </a:r>
          </a:p>
          <a:p>
            <a:r>
              <a:rPr lang="en-US" dirty="0" smtClean="0"/>
              <a:t>Exploring social impact of emotional displays</a:t>
            </a:r>
          </a:p>
          <a:p>
            <a:r>
              <a:rPr lang="en-US" dirty="0" smtClean="0"/>
              <a:t>Exploring extent users obey social norms and exhibit social effects (i.e., treat computers as people)</a:t>
            </a:r>
          </a:p>
          <a:p>
            <a:r>
              <a:rPr lang="en-US" dirty="0" smtClean="0"/>
              <a:t>Data collection device to train models for recognizing/classifying/synthesizing human nonverbal behavior</a:t>
            </a:r>
          </a:p>
          <a:p>
            <a:r>
              <a:rPr lang="en-US" dirty="0" smtClean="0"/>
              <a:t>Research addressee recognition and policies</a:t>
            </a:r>
          </a:p>
          <a:p>
            <a:r>
              <a:rPr lang="en-US" dirty="0" smtClean="0"/>
              <a:t>Research interruption policies</a:t>
            </a:r>
          </a:p>
          <a:p>
            <a:r>
              <a:rPr lang="en-US" dirty="0" smtClean="0"/>
              <a:t>Overall performance and satisfaction for PTT vs. continuous ASR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 Museum Guides, Boston Museum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914400" y="2057400"/>
            <a:ext cx="7391400" cy="3581400"/>
            <a:chOff x="2541" y="4744"/>
            <a:chExt cx="6908" cy="2880"/>
          </a:xfrm>
        </p:grpSpPr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>
              <a:off x="2541" y="7264"/>
              <a:ext cx="68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Figure 1: Visitors engaging with Ada and Grace at the Boston Museum of Science at their debut.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41" y="4744"/>
              <a:ext cx="6908" cy="248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Virtual Human Toolkit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9460" name="Picture 2" descr="\\netapp1.ict.usc.edu\home$\hartholt\My Documents\IVH\Images\toolkit\brad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5638801" cy="4509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569589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Virtual Human Toolkit       http://vhtoolkit.ict.usc.edu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unslinger_Spring_200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ct_logo_l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825" y="1528763"/>
            <a:ext cx="710247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</p:txBody>
      </p:sp>
      <p:sp>
        <p:nvSpPr>
          <p:cNvPr id="2458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8768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E15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Virtual Human Toolkit: http://vhtoolkit.ict.usc.edu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533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smtClean="0">
                <a:solidFill>
                  <a:srgbClr val="E15300"/>
                </a:solidFill>
                <a:latin typeface="+mj-lt"/>
                <a:ea typeface="+mj-ea"/>
                <a:cs typeface="+mj-cs"/>
              </a:rPr>
              <a:t>Email: hartholt@ict.usc.edu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E15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Research on Interactive Narrative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341813"/>
          </a:xfrm>
        </p:spPr>
        <p:txBody>
          <a:bodyPr/>
          <a:lstStyle/>
          <a:p>
            <a:r>
              <a:rPr lang="en-US" sz="2400" dirty="0" smtClean="0"/>
              <a:t>Goal-directed autonomous characters</a:t>
            </a:r>
          </a:p>
          <a:p>
            <a:pPr lvl="1"/>
            <a:r>
              <a:rPr lang="en-US" sz="1800" dirty="0" smtClean="0"/>
              <a:t>Oz Project / </a:t>
            </a:r>
            <a:r>
              <a:rPr lang="en-US" sz="1800" dirty="0" err="1" smtClean="0"/>
              <a:t>Zoesis</a:t>
            </a:r>
            <a:r>
              <a:rPr lang="en-US" sz="1800" dirty="0" smtClean="0"/>
              <a:t> Mr. </a:t>
            </a:r>
            <a:r>
              <a:rPr lang="en-US" sz="1800" dirty="0" err="1" smtClean="0"/>
              <a:t>Bub</a:t>
            </a:r>
            <a:r>
              <a:rPr lang="en-US" sz="1800" dirty="0" smtClean="0"/>
              <a:t> </a:t>
            </a:r>
            <a:r>
              <a:rPr lang="en-US" dirty="0" smtClean="0"/>
              <a:t>(Bates; </a:t>
            </a:r>
            <a:r>
              <a:rPr lang="en-US" dirty="0" err="1" smtClean="0"/>
              <a:t>Loyall</a:t>
            </a:r>
            <a:r>
              <a:rPr lang="en-US" dirty="0" smtClean="0"/>
              <a:t>; Neal Reilly; </a:t>
            </a:r>
            <a:r>
              <a:rPr lang="en-US" dirty="0" err="1" smtClean="0"/>
              <a:t>Weyhraunch</a:t>
            </a:r>
            <a:r>
              <a:rPr lang="en-US" dirty="0" smtClean="0"/>
              <a:t>)</a:t>
            </a:r>
            <a:endParaRPr lang="en-US" sz="1800" dirty="0" smtClean="0"/>
          </a:p>
          <a:p>
            <a:pPr lvl="1"/>
            <a:r>
              <a:rPr lang="en-US" sz="1800" dirty="0" smtClean="0"/>
              <a:t>VICTEC / </a:t>
            </a:r>
            <a:r>
              <a:rPr lang="en-US" sz="1800" dirty="0" err="1" smtClean="0"/>
              <a:t>eCIRCUS</a:t>
            </a:r>
            <a:r>
              <a:rPr lang="en-US" sz="1800" dirty="0" smtClean="0"/>
              <a:t> </a:t>
            </a:r>
            <a:r>
              <a:rPr lang="en-US" dirty="0" smtClean="0"/>
              <a:t>(Dias &amp; </a:t>
            </a:r>
            <a:r>
              <a:rPr lang="en-US" dirty="0" err="1" smtClean="0"/>
              <a:t>Paiva</a:t>
            </a:r>
            <a:r>
              <a:rPr lang="en-US" dirty="0" smtClean="0"/>
              <a:t>; Aylett et al)</a:t>
            </a:r>
            <a:endParaRPr lang="en-US" sz="1800" dirty="0" smtClean="0"/>
          </a:p>
          <a:p>
            <a:pPr lvl="1"/>
            <a:r>
              <a:rPr lang="en-US" sz="1800" dirty="0" smtClean="0"/>
              <a:t>MRE / SASO </a:t>
            </a:r>
            <a:r>
              <a:rPr lang="en-US" dirty="0" smtClean="0"/>
              <a:t>(Swartout et al.; </a:t>
            </a:r>
            <a:r>
              <a:rPr lang="en-US" dirty="0" err="1" smtClean="0"/>
              <a:t>Rickel</a:t>
            </a:r>
            <a:r>
              <a:rPr lang="en-US" dirty="0" smtClean="0"/>
              <a:t>)</a:t>
            </a:r>
            <a:endParaRPr lang="en-US" sz="1800" dirty="0" smtClean="0"/>
          </a:p>
          <a:p>
            <a:r>
              <a:rPr lang="en-US" sz="2400" dirty="0" smtClean="0"/>
              <a:t>Interactive story management</a:t>
            </a:r>
          </a:p>
          <a:p>
            <a:pPr lvl="1"/>
            <a:r>
              <a:rPr lang="en-US" sz="1800" dirty="0" smtClean="0"/>
              <a:t>Madame Bovary </a:t>
            </a:r>
            <a:r>
              <a:rPr lang="en-US" dirty="0" smtClean="0"/>
              <a:t>(</a:t>
            </a:r>
            <a:r>
              <a:rPr lang="en-US" dirty="0" err="1" smtClean="0"/>
              <a:t>Cavazza</a:t>
            </a:r>
            <a:r>
              <a:rPr lang="en-US" dirty="0" smtClean="0"/>
              <a:t> et al)</a:t>
            </a:r>
            <a:endParaRPr lang="en-US" sz="1800" dirty="0" smtClean="0"/>
          </a:p>
          <a:p>
            <a:pPr lvl="1"/>
            <a:r>
              <a:rPr lang="en-US" sz="1800" dirty="0" smtClean="0"/>
              <a:t>Narrative Planning </a:t>
            </a:r>
            <a:r>
              <a:rPr lang="en-US" dirty="0" smtClean="0"/>
              <a:t>(</a:t>
            </a:r>
            <a:r>
              <a:rPr lang="en-US" dirty="0" err="1" smtClean="0"/>
              <a:t>Riedl</a:t>
            </a:r>
            <a:r>
              <a:rPr lang="en-US" dirty="0" smtClean="0"/>
              <a:t> &amp; Young)</a:t>
            </a:r>
            <a:endParaRPr lang="en-US" sz="1800" dirty="0" smtClean="0"/>
          </a:p>
          <a:p>
            <a:pPr lvl="1"/>
            <a:r>
              <a:rPr lang="en-US" sz="1800" dirty="0" smtClean="0"/>
              <a:t>Thespian </a:t>
            </a:r>
            <a:r>
              <a:rPr lang="en-US" dirty="0" smtClean="0"/>
              <a:t>(Si &amp; Marsella)</a:t>
            </a:r>
            <a:endParaRPr lang="en-US" sz="1800" dirty="0" smtClean="0"/>
          </a:p>
          <a:p>
            <a:pPr lvl="1"/>
            <a:r>
              <a:rPr lang="en-US" sz="1800" dirty="0" smtClean="0"/>
              <a:t>Façade </a:t>
            </a:r>
            <a:r>
              <a:rPr lang="en-US" dirty="0" smtClean="0"/>
              <a:t>(</a:t>
            </a:r>
            <a:r>
              <a:rPr lang="en-US" dirty="0" err="1" smtClean="0"/>
              <a:t>Mateas</a:t>
            </a:r>
            <a:r>
              <a:rPr lang="en-US" dirty="0" smtClean="0"/>
              <a:t> &amp; Stern)</a:t>
            </a:r>
            <a:endParaRPr lang="en-US" sz="1800" dirty="0" smtClean="0"/>
          </a:p>
          <a:p>
            <a:r>
              <a:rPr lang="en-US" sz="2000" dirty="0" smtClean="0"/>
              <a:t>Most systems mix some element of character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	autonomy with overarching story</a:t>
            </a:r>
          </a:p>
          <a:p>
            <a:pPr lvl="1"/>
            <a:endParaRPr lang="en-US" sz="1800" dirty="0" smtClean="0"/>
          </a:p>
          <a:p>
            <a:pPr lvl="1"/>
            <a:endParaRPr lang="en-US" sz="1200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16" descr="facade1"/>
          <p:cNvPicPr>
            <a:picLocks noChangeArrowheads="1"/>
          </p:cNvPicPr>
          <p:nvPr/>
        </p:nvPicPr>
        <p:blipFill>
          <a:blip r:embed="rId3"/>
          <a:srcRect l="3125" r="6250" b="52383"/>
          <a:stretch>
            <a:fillRect/>
          </a:stretch>
        </p:blipFill>
        <p:spPr bwMode="auto">
          <a:xfrm>
            <a:off x="6857322" y="2057400"/>
            <a:ext cx="198187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/>
          <a:srcRect l="14268" t="21704" r="15260" b="35066"/>
          <a:stretch>
            <a:fillRect/>
          </a:stretch>
        </p:blipFill>
        <p:spPr bwMode="auto">
          <a:xfrm>
            <a:off x="6856413" y="2895600"/>
            <a:ext cx="197008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 l="5442" t="9917" r="65859" b="63167"/>
          <a:stretch>
            <a:fillRect/>
          </a:stretch>
        </p:blipFill>
        <p:spPr bwMode="auto">
          <a:xfrm>
            <a:off x="6858000" y="3810000"/>
            <a:ext cx="1981200" cy="116205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953000"/>
            <a:ext cx="1981200" cy="111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lum bright="12000" contrast="28000"/>
          </a:blip>
          <a:srcRect l="15688" t="7478" r="6650" b="31317"/>
          <a:stretch>
            <a:fillRect/>
          </a:stretch>
        </p:blipFill>
        <p:spPr bwMode="auto">
          <a:xfrm>
            <a:off x="2628900" y="1295400"/>
            <a:ext cx="1943100" cy="1290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Picture 8" descr="MRE-jon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b="658"/>
          <a:stretch>
            <a:fillRect/>
          </a:stretch>
        </p:blipFill>
        <p:spPr bwMode="auto">
          <a:xfrm>
            <a:off x="533400" y="1295400"/>
            <a:ext cx="1943100" cy="1295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1000" y="2286000"/>
            <a:ext cx="9906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kumimoji="1" lang="en-US" altLang="ko-KR" sz="16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pitchFamily="-106" charset="0"/>
                <a:ea typeface="HY헤드라인M" pitchFamily="18" charset="-127"/>
                <a:cs typeface="HY헤드라인M" pitchFamily="18" charset="-127"/>
              </a:rPr>
              <a:t>MRE</a:t>
            </a:r>
            <a:endParaRPr kumimoji="1" lang="en-US" altLang="ko-KR" sz="12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Rounded MT Bold" pitchFamily="-106" charset="0"/>
              <a:ea typeface="HY헤드라인M" pitchFamily="18" charset="-127"/>
              <a:cs typeface="HY헤드라인M" pitchFamily="18" charset="-127"/>
            </a:endParaRPr>
          </a:p>
        </p:txBody>
      </p:sp>
      <p:pic>
        <p:nvPicPr>
          <p:cNvPr id="7175" name="Picture 10" descr="saso-en-small"/>
          <p:cNvPicPr>
            <a:picLocks noChangeAspect="1" noChangeArrowheads="1"/>
          </p:cNvPicPr>
          <p:nvPr/>
        </p:nvPicPr>
        <p:blipFill>
          <a:blip r:embed="rId5"/>
          <a:srcRect l="33594" t="27130" r="7031" b="28404"/>
          <a:stretch>
            <a:fillRect/>
          </a:stretch>
        </p:blipFill>
        <p:spPr bwMode="auto">
          <a:xfrm>
            <a:off x="4724400" y="1295400"/>
            <a:ext cx="2073275" cy="1295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590800" y="2286000"/>
            <a:ext cx="11430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kumimoji="1"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pitchFamily="-106" charset="0"/>
                <a:ea typeface="HY헤드라인M" pitchFamily="18" charset="-127"/>
                <a:cs typeface="HY헤드라인M" pitchFamily="18" charset="-127"/>
              </a:rPr>
              <a:t>SASO-ST</a:t>
            </a:r>
            <a:endParaRPr kumimoji="1" lang="en-US" altLang="ko-KR" sz="120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Rounded MT Bold" pitchFamily="-106" charset="0"/>
              <a:ea typeface="HY헤드라인M" pitchFamily="18" charset="-127"/>
              <a:cs typeface="HY헤드라인M" pitchFamily="18" charset="-127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572000" y="2286000"/>
            <a:ext cx="14478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kumimoji="1"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pitchFamily="-106" charset="0"/>
                <a:ea typeface="HY헤드라인M" pitchFamily="18" charset="-127"/>
                <a:cs typeface="HY헤드라인M" pitchFamily="18" charset="-127"/>
              </a:rPr>
              <a:t>SASO-EN</a:t>
            </a:r>
            <a:endParaRPr kumimoji="1" lang="en-US" altLang="ko-KR" sz="120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Rounded MT Bold" pitchFamily="-106" charset="0"/>
              <a:ea typeface="HY헤드라인M" pitchFamily="18" charset="-127"/>
              <a:cs typeface="HY헤드라인M" pitchFamily="18" charset="-127"/>
            </a:endParaRPr>
          </a:p>
        </p:txBody>
      </p:sp>
      <p:sp>
        <p:nvSpPr>
          <p:cNvPr id="1741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Basic Research To Applied Projects</a:t>
            </a: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>
            <a:off x="4343400" y="3733800"/>
            <a:ext cx="457200" cy="457200"/>
          </a:xfrm>
          <a:prstGeom prst="down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25000"/>
                </a:schemeClr>
              </a:gs>
              <a:gs pos="100000">
                <a:srgbClr val="FFFFFF"/>
              </a:gs>
              <a:gs pos="99000">
                <a:schemeClr val="accent1"/>
              </a:gs>
            </a:gsLst>
            <a:lin ang="540000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182" name="Picture 6" descr="Fari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4264025"/>
            <a:ext cx="1209675" cy="137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83" name="Picture 7" descr="SgtStar 2007-11-04 21-37-39-65"/>
          <p:cNvPicPr>
            <a:picLocks noChangeAspect="1" noChangeArrowheads="1"/>
          </p:cNvPicPr>
          <p:nvPr/>
        </p:nvPicPr>
        <p:blipFill>
          <a:blip r:embed="rId7"/>
          <a:srcRect l="30435" t="3622" r="30435"/>
          <a:stretch>
            <a:fillRect/>
          </a:stretch>
        </p:blipFill>
        <p:spPr bwMode="auto">
          <a:xfrm>
            <a:off x="762000" y="4264025"/>
            <a:ext cx="7620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84" name="Picture 11" descr="\\netapp1.ict.usc.edu\home$\hartholt\My Documents\Gunslinger\Art\utah_1_cu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4264025"/>
            <a:ext cx="1100138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85" name="Picture 14" descr="justina-smal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4264025"/>
            <a:ext cx="7620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86" name="Picture 17" descr="raed3"/>
          <p:cNvPicPr>
            <a:picLocks noChangeAspect="1" noChangeArrowheads="1"/>
          </p:cNvPicPr>
          <p:nvPr/>
        </p:nvPicPr>
        <p:blipFill>
          <a:blip r:embed="rId10"/>
          <a:srcRect l="29630" t="10895" r="34567" b="1945"/>
          <a:stretch>
            <a:fillRect/>
          </a:stretch>
        </p:blipFill>
        <p:spPr bwMode="auto">
          <a:xfrm>
            <a:off x="1676400" y="4264025"/>
            <a:ext cx="7620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87" name="Picture 22" descr="100_6344"/>
          <p:cNvPicPr>
            <a:picLocks noChangeAspect="1" noChangeArrowheads="1"/>
          </p:cNvPicPr>
          <p:nvPr/>
        </p:nvPicPr>
        <p:blipFill>
          <a:blip r:embed="rId11">
            <a:lum bright="6000"/>
          </a:blip>
          <a:srcRect l="15611" t="12498" r="13579" b="32716"/>
          <a:stretch>
            <a:fillRect/>
          </a:stretch>
        </p:blipFill>
        <p:spPr bwMode="auto">
          <a:xfrm>
            <a:off x="3962400" y="4264025"/>
            <a:ext cx="22860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2438400" y="2547938"/>
            <a:ext cx="4267200" cy="1143000"/>
          </a:xfrm>
          <a:prstGeom prst="ellipse">
            <a:avLst/>
          </a:prstGeom>
          <a:gradFill>
            <a:gsLst>
              <a:gs pos="0">
                <a:schemeClr val="accent1">
                  <a:lumMod val="2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lnSpc>
                <a:spcPct val="90000"/>
              </a:lnSpc>
              <a:defRPr/>
            </a:pPr>
            <a:r>
              <a:rPr lang="en-US" sz="3200" b="1">
                <a:latin typeface="Calibri" pitchFamily="-106" charset="0"/>
              </a:rPr>
              <a:t>Virtual Humans </a:t>
            </a:r>
          </a:p>
          <a:p>
            <a:pPr>
              <a:lnSpc>
                <a:spcPct val="90000"/>
              </a:lnSpc>
              <a:defRPr/>
            </a:pPr>
            <a:r>
              <a:rPr lang="en-US" sz="3200" b="1">
                <a:latin typeface="Calibri" pitchFamily="-106" charset="0"/>
              </a:rPr>
              <a:t>Basic Research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0200" y="5562600"/>
            <a:ext cx="6019800" cy="457200"/>
          </a:xfrm>
          <a:prstGeom prst="rect">
            <a:avLst/>
          </a:prstGeom>
          <a:gradFill>
            <a:gsLst>
              <a:gs pos="0">
                <a:schemeClr val="accent1">
                  <a:lumMod val="2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905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atin typeface="Calibri" pitchFamily="-106" charset="0"/>
              </a:rPr>
              <a:t>Applied Research and Applications</a:t>
            </a:r>
          </a:p>
        </p:txBody>
      </p:sp>
      <p:pic>
        <p:nvPicPr>
          <p:cNvPr id="22" name="Picture 10" descr="saso-en-smal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59600" y="1295400"/>
            <a:ext cx="1727200" cy="1295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858000" y="2286000"/>
            <a:ext cx="14478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kumimoji="1"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pitchFamily="-106" charset="0"/>
                <a:ea typeface="HY헤드라인M" pitchFamily="18" charset="-127"/>
                <a:cs typeface="HY헤드라인M" pitchFamily="18" charset="-127"/>
              </a:rPr>
              <a:t>SASO-MP</a:t>
            </a:r>
            <a:endParaRPr kumimoji="1" lang="en-US" altLang="ko-KR" sz="120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Rounded MT Bold" pitchFamily="-106" charset="0"/>
              <a:ea typeface="HY헤드라인M" pitchFamily="18" charset="-127"/>
              <a:cs typeface="HY헤드라인M" pitchFamily="18" charset="-127"/>
            </a:endParaRPr>
          </a:p>
        </p:txBody>
      </p:sp>
    </p:spTree>
  </p:cSld>
  <p:clrMapOvr>
    <a:masterClrMapping/>
  </p:clrMapOvr>
  <p:transition advTm="52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703" grpId="0" animBg="1"/>
      <p:bldP spid="102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Gunslinger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and push a wide variety of research, technologies and techniques</a:t>
            </a:r>
          </a:p>
          <a:p>
            <a:r>
              <a:rPr lang="en-US" dirty="0" smtClean="0"/>
              <a:t>Show that virtual humans can be engaging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gunslinger\gunslinger_archite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3806" y="1524000"/>
            <a:ext cx="643719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Speech recognition (</a:t>
            </a:r>
            <a:r>
              <a:rPr lang="en-US" dirty="0" err="1" smtClean="0"/>
              <a:t>Naryanan</a:t>
            </a:r>
            <a:r>
              <a:rPr lang="en-US" dirty="0" smtClean="0"/>
              <a:t> et al)</a:t>
            </a:r>
          </a:p>
          <a:p>
            <a:pPr lvl="1"/>
            <a:r>
              <a:rPr lang="en-US" dirty="0" smtClean="0"/>
              <a:t>Push-to-talk or continuous</a:t>
            </a:r>
          </a:p>
          <a:p>
            <a:r>
              <a:rPr lang="en-US" dirty="0" smtClean="0"/>
              <a:t>Vision (Morency et al)</a:t>
            </a:r>
          </a:p>
          <a:p>
            <a:pPr lvl="1"/>
            <a:r>
              <a:rPr lang="en-US" dirty="0" smtClean="0"/>
              <a:t>Facing</a:t>
            </a:r>
          </a:p>
          <a:p>
            <a:pPr lvl="1"/>
            <a:r>
              <a:rPr lang="en-US" dirty="0" smtClean="0"/>
              <a:t>Distance to characters</a:t>
            </a:r>
          </a:p>
          <a:p>
            <a:pPr lvl="1"/>
            <a:r>
              <a:rPr lang="en-US" dirty="0" smtClean="0"/>
              <a:t>Gun drawn</a:t>
            </a:r>
          </a:p>
          <a:p>
            <a:r>
              <a:rPr lang="en-US" dirty="0" err="1" smtClean="0"/>
              <a:t>NPCEditor</a:t>
            </a:r>
            <a:r>
              <a:rPr lang="en-US" dirty="0" smtClean="0"/>
              <a:t> (Leuski &amp; Traum)</a:t>
            </a:r>
          </a:p>
          <a:p>
            <a:pPr lvl="1"/>
            <a:r>
              <a:rPr lang="en-US" dirty="0" smtClean="0"/>
              <a:t>Statistical text classifier, mapping input to output</a:t>
            </a:r>
          </a:p>
          <a:p>
            <a:pPr lvl="1"/>
            <a:r>
              <a:rPr lang="en-US" dirty="0" smtClean="0"/>
              <a:t>Scripting engine</a:t>
            </a:r>
          </a:p>
          <a:p>
            <a:pPr lvl="1"/>
            <a:r>
              <a:rPr lang="en-US" dirty="0" smtClean="0"/>
              <a:t>Input: speech text strings, vision information, story state</a:t>
            </a:r>
          </a:p>
          <a:p>
            <a:pPr lvl="1"/>
            <a:r>
              <a:rPr lang="en-US" dirty="0" smtClean="0"/>
              <a:t>Output: character lines, sequences, story state updates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C:\gunslinger\gunslinger_archite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7085" y="1225124"/>
            <a:ext cx="3532115" cy="25086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Nonverbal Behavior Generator </a:t>
            </a:r>
          </a:p>
          <a:p>
            <a:pPr>
              <a:buNone/>
            </a:pPr>
            <a:r>
              <a:rPr lang="en-US" dirty="0" smtClean="0"/>
              <a:t>	(Lee &amp; Marsella)</a:t>
            </a:r>
          </a:p>
          <a:p>
            <a:pPr lvl="1"/>
            <a:r>
              <a:rPr lang="en-US" dirty="0" smtClean="0"/>
              <a:t>Generates gazes, head nods, </a:t>
            </a:r>
          </a:p>
          <a:p>
            <a:pPr lvl="1">
              <a:buNone/>
            </a:pPr>
            <a:r>
              <a:rPr lang="en-US" dirty="0" smtClean="0"/>
              <a:t>	selects animations</a:t>
            </a:r>
          </a:p>
          <a:p>
            <a:pPr lvl="1"/>
            <a:r>
              <a:rPr lang="en-US" dirty="0" smtClean="0"/>
              <a:t>Body Markup Language (BML)</a:t>
            </a:r>
          </a:p>
          <a:p>
            <a:r>
              <a:rPr lang="en-US" dirty="0" err="1" smtClean="0"/>
              <a:t>SmartBody</a:t>
            </a:r>
            <a:r>
              <a:rPr lang="en-US" dirty="0" smtClean="0"/>
              <a:t> (Thiebaux, Marshall, Marsella, Shapiro)</a:t>
            </a:r>
          </a:p>
          <a:p>
            <a:pPr lvl="1"/>
            <a:r>
              <a:rPr lang="en-US" dirty="0" smtClean="0"/>
              <a:t>Realizes BML</a:t>
            </a:r>
          </a:p>
          <a:p>
            <a:pPr lvl="1"/>
            <a:r>
              <a:rPr lang="en-US" dirty="0" smtClean="0"/>
              <a:t>Synchronizes nonverbal behavior with pre-recorded speech</a:t>
            </a:r>
          </a:p>
          <a:p>
            <a:r>
              <a:rPr lang="en-US" dirty="0" err="1" smtClean="0"/>
              <a:t>Gamebryo</a:t>
            </a:r>
            <a:r>
              <a:rPr lang="en-US" dirty="0" smtClean="0"/>
              <a:t> (Emergent)</a:t>
            </a:r>
          </a:p>
          <a:p>
            <a:pPr lvl="1"/>
            <a:r>
              <a:rPr lang="en-US" dirty="0" smtClean="0"/>
              <a:t>Rendering engine</a:t>
            </a:r>
          </a:p>
          <a:p>
            <a:r>
              <a:rPr lang="en-US" dirty="0" smtClean="0"/>
              <a:t>Aria (Sadek)</a:t>
            </a:r>
          </a:p>
          <a:p>
            <a:pPr lvl="1"/>
            <a:r>
              <a:rPr lang="en-US" dirty="0" smtClean="0"/>
              <a:t>Surround sound</a:t>
            </a:r>
          </a:p>
          <a:p>
            <a:pPr lvl="1"/>
            <a:r>
              <a:rPr lang="en-US" dirty="0" smtClean="0"/>
              <a:t>3D localized sound through vibrating screen</a:t>
            </a:r>
            <a:endParaRPr lang="en-US" dirty="0"/>
          </a:p>
        </p:txBody>
      </p:sp>
      <p:pic>
        <p:nvPicPr>
          <p:cNvPr id="5" name="Picture 4" descr="C:\gunslinger\gunslinger_archite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7085" y="1225124"/>
            <a:ext cx="3532115" cy="25086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Arial" charset="0"/>
            <a:ea typeface="ＭＳ Ｐゴシック" pitchFamily="34" charset="-128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Virtual_Humans_2010</Template>
  <TotalTime>3411</TotalTime>
  <Words>859</Words>
  <Application>Microsoft Office PowerPoint</Application>
  <PresentationFormat>On-screen Show (4:3)</PresentationFormat>
  <Paragraphs>236</Paragraphs>
  <Slides>30</Slides>
  <Notes>14</Notes>
  <HiddenSlides>2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 Presentation</vt:lpstr>
      <vt:lpstr>Creating Gunslinger  By Far the World's Most Fun Mixed-Reality, Multi-Agent, Story-Driven, Interactive Experience</vt:lpstr>
      <vt:lpstr>Overview</vt:lpstr>
      <vt:lpstr>Slide 3</vt:lpstr>
      <vt:lpstr>Extensive Research on Interactive Narrative</vt:lpstr>
      <vt:lpstr>From Basic Research To Applied Projects</vt:lpstr>
      <vt:lpstr>Gunslinger Goals</vt:lpstr>
      <vt:lpstr>Architecture</vt:lpstr>
      <vt:lpstr>Modules</vt:lpstr>
      <vt:lpstr>Modules</vt:lpstr>
      <vt:lpstr>Localized Sound</vt:lpstr>
      <vt:lpstr>Story Overview</vt:lpstr>
      <vt:lpstr>Example</vt:lpstr>
      <vt:lpstr>Example</vt:lpstr>
      <vt:lpstr>Design: Traditional Challenge</vt:lpstr>
      <vt:lpstr>Our Approach</vt:lpstr>
      <vt:lpstr>Immersion – Props </vt:lpstr>
      <vt:lpstr>Immersion – Physical Set</vt:lpstr>
      <vt:lpstr>Immersion – Ease in Experience</vt:lpstr>
      <vt:lpstr>Immersion – Story &amp; Characters</vt:lpstr>
      <vt:lpstr>Immersion – Professional Creators</vt:lpstr>
      <vt:lpstr>Immersion – Mood </vt:lpstr>
      <vt:lpstr>Illusion of Control</vt:lpstr>
      <vt:lpstr>Illusion of Control – What to Do</vt:lpstr>
      <vt:lpstr>Illusion of Control – Actions Have Meaning</vt:lpstr>
      <vt:lpstr>Status</vt:lpstr>
      <vt:lpstr>Lessons Learned</vt:lpstr>
      <vt:lpstr>Future Work</vt:lpstr>
      <vt:lpstr>NSF Museum Guides, Boston Museum of Science</vt:lpstr>
      <vt:lpstr>ICT Virtual Human Toolkit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Gunslinger  By Far the World's Most Fun Mixed-Reality, Multi-Agent, Story-Driven, Interactive Experience</dc:title>
  <dc:creator>Arno Hartholt</dc:creator>
  <cp:lastModifiedBy>Hartholt</cp:lastModifiedBy>
  <cp:revision>171</cp:revision>
  <dcterms:created xsi:type="dcterms:W3CDTF">2006-08-16T00:00:00Z</dcterms:created>
  <dcterms:modified xsi:type="dcterms:W3CDTF">2010-07-13T23:57:17Z</dcterms:modified>
</cp:coreProperties>
</file>